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1" r:id="rId2"/>
    <p:sldId id="260" r:id="rId3"/>
    <p:sldId id="272" r:id="rId4"/>
    <p:sldId id="274" r:id="rId5"/>
    <p:sldId id="275" r:id="rId6"/>
    <p:sldId id="276" r:id="rId7"/>
    <p:sldId id="282" r:id="rId8"/>
    <p:sldId id="278" r:id="rId9"/>
    <p:sldId id="283" r:id="rId10"/>
    <p:sldId id="284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195D524-9509-4235-BE78-733AA0AD1CDD}">
          <p14:sldIdLst>
            <p14:sldId id="271"/>
          </p14:sldIdLst>
        </p14:section>
        <p14:section name="Motivation and Goal" id="{F7530FBA-45C7-46CE-83DA-E3F7C05FC6A2}">
          <p14:sldIdLst>
            <p14:sldId id="260"/>
          </p14:sldIdLst>
        </p14:section>
        <p14:section name="Dataset" id="{48331940-2651-4A18-99FD-C52694CE7745}">
          <p14:sldIdLst>
            <p14:sldId id="272"/>
            <p14:sldId id="274"/>
          </p14:sldIdLst>
        </p14:section>
        <p14:section name="CNN-Model Development" id="{CA45C581-E396-47E0-8636-9BC975C131B0}">
          <p14:sldIdLst>
            <p14:sldId id="275"/>
            <p14:sldId id="276"/>
            <p14:sldId id="282"/>
          </p14:sldIdLst>
        </p14:section>
        <p14:section name="Summary and Outlook" id="{4F113F37-9099-4692-876B-F817C753496D}">
          <p14:sldIdLst>
            <p14:sldId id="278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68A3BE-D390-414F-8D35-365665317BF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2EBEAB-A2B8-4256-807A-610070A73A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E89E1-BD40-4C97-8500-ADE7120E5299}" type="datetimeFigureOut">
              <a:rPr lang="en-DE" smtClean="0"/>
              <a:t>12/06/2021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7A9E6-F247-4D79-BF30-CEA65589BE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6FBBE-9766-4C6E-9742-EBE1EC59DE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85839-CF28-425F-BDD3-C095F80C9F1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404288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58AE5-F47A-48F6-8EC7-4F3C584A2BBA}" type="datetimeFigureOut">
              <a:rPr lang="en-DE" smtClean="0"/>
              <a:t>12/06/2021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4327D-750F-47E5-86A0-8196DCC9835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904953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9C351-70A2-48B0-8138-2402770F2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D62C7-FE89-4307-8DE9-0767D523A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BDA98-1B36-49B8-84F3-55965CBC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09/06/2021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8E404-7FBF-4DA2-B966-23379553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4960A-0424-4D00-9176-58E2752AF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059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E7D06-4570-4525-8363-C8081BBE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2899A-33AE-40F7-ACAE-D2C577298C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D82F9-7482-4476-9C75-CD549CD3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09/06/2021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73151-67C2-425E-852B-07C780723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8BDCA-A5AD-4136-8B64-5384F622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5599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134599-4A40-4D99-A4E1-CCDD1E0CB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AE22E-0A88-4EEB-8D56-5A6C7DD6D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C676E-8387-46F2-B866-0AC7AE1C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09/06/2021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D303A-DB61-4D04-B944-77450E3E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F0B52-D4C0-4AD8-B1C0-40591BD6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6114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DE9C-BF00-4691-B5FB-07E4DB6B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14BA1-50DE-473B-8539-5AF7BD7F7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09A43-CDD0-47BD-9343-27A5F056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09/06/2021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91CEB-6299-4CF4-AC2F-DC4D53D3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5F8D2-56B9-4294-9D52-57BBA1B0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542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01DA6-66F7-4036-A55D-CE1429B54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60031-6787-44BC-B036-D49085479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A05AA-79BA-4962-B0D9-BC558D52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09/06/2021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B5567-7895-4D52-920F-F9B367C0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FE4E1-14E3-4736-B965-BFD5688C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8702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0B6C7-AB05-401B-8BBD-1349255F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5669-F8A1-4DBE-BE2E-68A4841A2B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59E51-06E1-4A24-B280-83007C2FB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44E2E-D5E4-4095-8E56-CFD54D2FB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09/06/2021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CE034-1E01-445F-9711-F88605D00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7B0B2-70F9-406E-9292-12DA8B44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43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E2986-A0E7-4BE6-B048-21DD11BF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DDD55-D18B-4B84-8129-27ACEEA66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14459-6C06-4022-B39F-FE36E78AB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390028-17BD-4A39-81C9-9A5817383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29A902-1252-4E9D-80EC-6E045D583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7C6DA5-C4D8-42F3-942E-A0BEC0702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09/06/2021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127BB-979B-403C-9DD2-82CC56C52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7B421-ACB0-424C-9DA3-8CC5FDD9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951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3F63-3BA9-4E6D-87F0-FAA51AB4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C7C54-8CA4-4BFD-81E7-7E531E393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09/06/2021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60BF2-8C69-4C1A-AC1C-0758F6CA2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38375-B6E3-42C3-AC5A-87FE2C5E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288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21B76-7D46-4ED3-8ED0-FEC1CFD6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09/06/2021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465C38-E47B-433D-8B53-47F2D6D20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01B91-731D-49F2-9D79-B5A6C484E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4233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8517-A4B2-44EF-B8B1-D1D357F7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5DAF4-F67D-47BD-93E8-CCBFD54A0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40D40-87DE-4B4F-93E2-77F569B36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357AB-8BF4-47F8-A368-B2F6FA9D1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09/06/2021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A4E66-B6EA-4FAF-813F-D5C01AC6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472AC-2BD0-40D8-950D-AFC33FDC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0817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456F4-E2CB-47C9-A010-80A82395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70E94-B127-4B5C-AE07-DC7176476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91D39-E038-41CF-8D0B-B7892D586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8F727-89B0-4725-96ED-D42B0B819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/>
              <a:t>09/06/2021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78B4F-C6C2-4AC6-8A16-283707B2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06D9F-07E1-4A96-B4D8-657A56E8E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98065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C8D17C-2A8C-47FF-8C63-725E8003D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53A39-F9C8-408A-BB62-F06F24548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59CF2-F293-46A6-88B4-E5216B4D3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DE"/>
              <a:t>09/06/2021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D9CB6-339C-4ECF-AB4B-40D9FEFAB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CNN-Model for the Classification of Covid-19 X-Ray Images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DA310-C7AF-476A-BF5C-70A55DD9A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E3486-ECF1-4B1A-8F5C-3387C241D67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89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eee8023/covid-chestxray-dataset" TargetMode="External"/><Relationship Id="rId2" Type="http://schemas.openxmlformats.org/officeDocument/2006/relationships/hyperlink" Target="https://www.kaggle.com/paultimothymooney/chest-xray-pneumoni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drxiv.org/content/10.1101/2020.08.20.20178913v2.full.pdf" TargetMode="External"/><Relationship Id="rId3" Type="http://schemas.openxmlformats.org/officeDocument/2006/relationships/hyperlink" Target="https://github.com/ieee8023/covid-chestxray-dataset" TargetMode="External"/><Relationship Id="rId7" Type="http://schemas.openxmlformats.org/officeDocument/2006/relationships/hyperlink" Target="https://keras-team.github.io/keras-tuner/" TargetMode="External"/><Relationship Id="rId2" Type="http://schemas.openxmlformats.org/officeDocument/2006/relationships/hyperlink" Target="https://www.kaggle.com/paultimothymooney/chest-xray-pneumoni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kit-learn.org/stable/auto_examples/model_selection/plot_precision_recall.html" TargetMode="External"/><Relationship Id="rId5" Type="http://schemas.openxmlformats.org/officeDocument/2006/relationships/hyperlink" Target="https://keras.io/getting_started/" TargetMode="External"/><Relationship Id="rId4" Type="http://schemas.openxmlformats.org/officeDocument/2006/relationships/hyperlink" Target="https://cs231n.github.io/convolutional-network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F79D47-9347-4684-AA18-3014653B30B1}"/>
              </a:ext>
            </a:extLst>
          </p:cNvPr>
          <p:cNvSpPr/>
          <p:nvPr/>
        </p:nvSpPr>
        <p:spPr>
          <a:xfrm>
            <a:off x="0" y="1325562"/>
            <a:ext cx="12192000" cy="504585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995373-4F5A-48A0-841B-D90B10AB89BD}"/>
              </a:ext>
            </a:extLst>
          </p:cNvPr>
          <p:cNvSpPr txBox="1">
            <a:spLocks/>
          </p:cNvSpPr>
          <p:nvPr/>
        </p:nvSpPr>
        <p:spPr>
          <a:xfrm>
            <a:off x="393698" y="1943100"/>
            <a:ext cx="1179830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400" b="1" dirty="0"/>
              <a:t>Development </a:t>
            </a:r>
            <a:r>
              <a:rPr lang="de-DE" sz="4400" b="1" dirty="0" err="1"/>
              <a:t>of</a:t>
            </a:r>
            <a:r>
              <a:rPr lang="de-DE" sz="4400" b="1" dirty="0"/>
              <a:t> a </a:t>
            </a:r>
            <a:r>
              <a:rPr lang="de-DE" sz="4400" b="1" dirty="0" err="1"/>
              <a:t>Convolutional</a:t>
            </a:r>
            <a:r>
              <a:rPr lang="de-DE" sz="4400" b="1" dirty="0"/>
              <a:t>-Neural-Network  </a:t>
            </a:r>
          </a:p>
          <a:p>
            <a:pPr algn="l"/>
            <a:r>
              <a:rPr lang="de-DE" sz="4400" b="1" dirty="0" err="1"/>
              <a:t>for</a:t>
            </a:r>
            <a:r>
              <a:rPr lang="de-DE" sz="4400" b="1" dirty="0"/>
              <a:t> </a:t>
            </a:r>
            <a:r>
              <a:rPr lang="de-DE" sz="4400" b="1" dirty="0" err="1"/>
              <a:t>the</a:t>
            </a:r>
            <a:r>
              <a:rPr lang="de-DE" sz="4400" b="1" dirty="0"/>
              <a:t> Classification </a:t>
            </a:r>
            <a:r>
              <a:rPr lang="de-DE" sz="4400" b="1" dirty="0" err="1"/>
              <a:t>of</a:t>
            </a:r>
            <a:r>
              <a:rPr lang="de-DE" sz="4400" b="1" dirty="0"/>
              <a:t> Covid-19 </a:t>
            </a:r>
            <a:br>
              <a:rPr lang="de-DE" sz="4400" b="1" dirty="0"/>
            </a:br>
            <a:r>
              <a:rPr lang="de-DE" sz="4400" b="1" dirty="0"/>
              <a:t>X-Ray Images</a:t>
            </a:r>
            <a:endParaRPr lang="en-DE" sz="4400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67FFD3A-6564-40D5-9876-70B7D835E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299" y="4313238"/>
            <a:ext cx="11201401" cy="1655762"/>
          </a:xfrm>
        </p:spPr>
        <p:txBody>
          <a:bodyPr>
            <a:normAutofit/>
          </a:bodyPr>
          <a:lstStyle/>
          <a:p>
            <a:pPr algn="l"/>
            <a:r>
              <a:rPr lang="de-DE" sz="1800" dirty="0" err="1"/>
              <a:t>by</a:t>
            </a:r>
            <a:endParaRPr lang="de-DE" sz="1800" dirty="0"/>
          </a:p>
          <a:p>
            <a:pPr algn="l"/>
            <a:r>
              <a:rPr lang="de-DE" sz="1800" dirty="0"/>
              <a:t>Nguyen Peter Phan Dinh</a:t>
            </a:r>
          </a:p>
          <a:p>
            <a:pPr algn="l"/>
            <a:r>
              <a:rPr lang="de-DE" sz="1800" dirty="0"/>
              <a:t>09/06/2021</a:t>
            </a:r>
          </a:p>
          <a:p>
            <a:pPr algn="l"/>
            <a:endParaRPr lang="de-DE" sz="2400" dirty="0"/>
          </a:p>
          <a:p>
            <a:pPr algn="l"/>
            <a:endParaRPr lang="en-D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E8AAAB-930E-461A-B64A-CAFFB79C9AE8}"/>
              </a:ext>
            </a:extLst>
          </p:cNvPr>
          <p:cNvSpPr/>
          <p:nvPr/>
        </p:nvSpPr>
        <p:spPr>
          <a:xfrm>
            <a:off x="0" y="0"/>
            <a:ext cx="12192000" cy="132556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7094D-603B-4FF2-8690-C04FC369266A}"/>
              </a:ext>
            </a:extLst>
          </p:cNvPr>
          <p:cNvSpPr txBox="1"/>
          <p:nvPr/>
        </p:nvSpPr>
        <p:spPr>
          <a:xfrm>
            <a:off x="3924300" y="981630"/>
            <a:ext cx="85185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800" dirty="0">
                <a:solidFill>
                  <a:schemeClr val="bg1"/>
                </a:solidFill>
              </a:rPr>
              <a:t>Special Topics in Deep Learning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Big Data, Professor Kim </a:t>
            </a:r>
            <a:r>
              <a:rPr lang="de-DE" sz="1800" dirty="0" err="1">
                <a:solidFill>
                  <a:schemeClr val="bg1"/>
                </a:solidFill>
              </a:rPr>
              <a:t>Taejong</a:t>
            </a:r>
            <a:r>
              <a:rPr lang="de-DE" sz="1800" dirty="0">
                <a:solidFill>
                  <a:schemeClr val="bg1"/>
                </a:solidFill>
              </a:rPr>
              <a:t>, </a:t>
            </a:r>
            <a:r>
              <a:rPr lang="de-DE" sz="1800" dirty="0" err="1">
                <a:solidFill>
                  <a:schemeClr val="bg1"/>
                </a:solidFill>
              </a:rPr>
              <a:t>Hanyang</a:t>
            </a:r>
            <a:r>
              <a:rPr lang="de-DE" sz="1800" dirty="0">
                <a:solidFill>
                  <a:schemeClr val="bg1"/>
                </a:solidFill>
              </a:rPr>
              <a:t> University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456FA01-4CAE-49A6-8615-8464DB2F98B4}"/>
              </a:ext>
            </a:extLst>
          </p:cNvPr>
          <p:cNvSpPr/>
          <p:nvPr/>
        </p:nvSpPr>
        <p:spPr>
          <a:xfrm>
            <a:off x="0" y="6371416"/>
            <a:ext cx="12192000" cy="486584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61575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BF31F0-944A-4AFB-BA2E-4307F37EBC3C}"/>
              </a:ext>
            </a:extLst>
          </p:cNvPr>
          <p:cNvSpPr/>
          <p:nvPr/>
        </p:nvSpPr>
        <p:spPr>
          <a:xfrm>
            <a:off x="0" y="1314160"/>
            <a:ext cx="12192000" cy="506095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5D9924-F69B-42BC-86CF-276BCF3D2DBD}"/>
              </a:ext>
            </a:extLst>
          </p:cNvPr>
          <p:cNvSpPr/>
          <p:nvPr/>
        </p:nvSpPr>
        <p:spPr>
          <a:xfrm>
            <a:off x="0" y="-11402"/>
            <a:ext cx="12192000" cy="132556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CFC3CB-FC79-4448-B3C4-786C4F3099C8}"/>
              </a:ext>
            </a:extLst>
          </p:cNvPr>
          <p:cNvSpPr/>
          <p:nvPr/>
        </p:nvSpPr>
        <p:spPr>
          <a:xfrm>
            <a:off x="0" y="6371416"/>
            <a:ext cx="12192000" cy="486584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98A2DEA-419E-46FE-88D2-B3A04D61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09/06/2021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A1554E4-BE50-4707-B8DD-AB38717B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CNN-Model for the Classification of Covid-19 X-Ray Images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CBC9AF3-136C-44A2-A5A6-FDF510C1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>
                <a:solidFill>
                  <a:schemeClr val="bg1"/>
                </a:solidFill>
              </a:rPr>
              <a:t>10</a:t>
            </a:fld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5848F-6309-4116-AFBE-8B7CE9ACBB4E}"/>
              </a:ext>
            </a:extLst>
          </p:cNvPr>
          <p:cNvSpPr txBox="1"/>
          <p:nvPr/>
        </p:nvSpPr>
        <p:spPr>
          <a:xfrm>
            <a:off x="3746500" y="3300564"/>
            <a:ext cx="469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Thank</a:t>
            </a:r>
            <a:r>
              <a:rPr lang="de-DE" sz="2800" dirty="0"/>
              <a:t> </a:t>
            </a: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your</a:t>
            </a:r>
            <a:r>
              <a:rPr lang="de-DE" sz="2800" dirty="0"/>
              <a:t> </a:t>
            </a:r>
            <a:r>
              <a:rPr lang="de-DE" sz="2800" dirty="0" err="1"/>
              <a:t>attention</a:t>
            </a:r>
            <a:r>
              <a:rPr lang="de-DE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5204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BF31F0-944A-4AFB-BA2E-4307F37EBC3C}"/>
              </a:ext>
            </a:extLst>
          </p:cNvPr>
          <p:cNvSpPr/>
          <p:nvPr/>
        </p:nvSpPr>
        <p:spPr>
          <a:xfrm>
            <a:off x="0" y="1314160"/>
            <a:ext cx="12192000" cy="5057256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7" name="Picture 16" descr="A picture containing X-ray film, invertebrate, close&#10;&#10;Description automatically generated">
            <a:extLst>
              <a:ext uri="{FF2B5EF4-FFF2-40B4-BE49-F238E27FC236}">
                <a16:creationId xmlns:a16="http://schemas.microsoft.com/office/drawing/2014/main" id="{48CBF6D6-1C02-4008-B97D-4DE042A07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368" y="1766921"/>
            <a:ext cx="3621277" cy="2785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57A260-C184-4160-A5D9-648FEA361283}"/>
              </a:ext>
            </a:extLst>
          </p:cNvPr>
          <p:cNvSpPr txBox="1"/>
          <p:nvPr/>
        </p:nvSpPr>
        <p:spPr>
          <a:xfrm>
            <a:off x="8943975" y="1370929"/>
            <a:ext cx="207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Positive 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FB8AC3-D2DD-4484-B1C2-0DC8D54D600F}"/>
              </a:ext>
            </a:extLst>
          </p:cNvPr>
          <p:cNvSpPr txBox="1"/>
          <p:nvPr/>
        </p:nvSpPr>
        <p:spPr>
          <a:xfrm>
            <a:off x="744061" y="4596103"/>
            <a:ext cx="10703877" cy="179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e-DE" b="1" dirty="0"/>
              <a:t>Motivation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Interpretation </a:t>
            </a:r>
            <a:r>
              <a:rPr lang="de-DE" dirty="0" err="1"/>
              <a:t>of</a:t>
            </a:r>
            <a:r>
              <a:rPr lang="de-DE" dirty="0"/>
              <a:t> X-</a:t>
            </a:r>
            <a:r>
              <a:rPr lang="de-DE" dirty="0" err="1"/>
              <a:t>rays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time </a:t>
            </a:r>
            <a:r>
              <a:rPr lang="de-DE" dirty="0" err="1"/>
              <a:t>consuming</a:t>
            </a:r>
            <a:r>
              <a:rPr lang="de-DE" dirty="0"/>
              <a:t> and </a:t>
            </a:r>
            <a:r>
              <a:rPr lang="de-DE" dirty="0" err="1"/>
              <a:t>error-prone</a:t>
            </a:r>
            <a:r>
              <a:rPr lang="de-DE" dirty="0"/>
              <a:t>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Speed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and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diagnosis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COVID-19.</a:t>
            </a:r>
          </a:p>
          <a:p>
            <a:pPr>
              <a:lnSpc>
                <a:spcPct val="125000"/>
              </a:lnSpc>
            </a:pPr>
            <a:r>
              <a:rPr lang="de-DE" sz="1800" b="1" dirty="0"/>
              <a:t>Goal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sz="1800" dirty="0" err="1"/>
              <a:t>Developing</a:t>
            </a:r>
            <a:r>
              <a:rPr lang="de-DE" sz="1800" dirty="0"/>
              <a:t> a </a:t>
            </a:r>
            <a:r>
              <a:rPr lang="de-DE" sz="1800" dirty="0" err="1"/>
              <a:t>Convolutional</a:t>
            </a:r>
            <a:r>
              <a:rPr lang="de-DE" sz="1800" dirty="0"/>
              <a:t> </a:t>
            </a:r>
            <a:r>
              <a:rPr lang="de-DE" sz="1800" dirty="0" err="1"/>
              <a:t>Neural</a:t>
            </a:r>
            <a:r>
              <a:rPr lang="de-DE" sz="1800" dirty="0"/>
              <a:t> Network (CNN)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classify</a:t>
            </a:r>
            <a:r>
              <a:rPr lang="de-DE" sz="1800" dirty="0"/>
              <a:t> X-</a:t>
            </a:r>
            <a:r>
              <a:rPr lang="de-DE" sz="1800" dirty="0" err="1"/>
              <a:t>rays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determination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COVID-19 </a:t>
            </a:r>
            <a:r>
              <a:rPr lang="de-DE" sz="1800" dirty="0" err="1"/>
              <a:t>cases</a:t>
            </a:r>
            <a:r>
              <a:rPr lang="de-DE" sz="1800" dirty="0"/>
              <a:t>.</a:t>
            </a:r>
            <a:endParaRPr lang="en-DE" sz="1800" dirty="0"/>
          </a:p>
        </p:txBody>
      </p:sp>
      <p:pic>
        <p:nvPicPr>
          <p:cNvPr id="21" name="Picture 20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F278271D-49A1-401C-B901-0309B1CB0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57" y="1744087"/>
            <a:ext cx="3621277" cy="279524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2CDED8-6944-4DAA-AF1C-27F051BC36E9}"/>
              </a:ext>
            </a:extLst>
          </p:cNvPr>
          <p:cNvSpPr txBox="1"/>
          <p:nvPr/>
        </p:nvSpPr>
        <p:spPr>
          <a:xfrm>
            <a:off x="2395404" y="1363284"/>
            <a:ext cx="1924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Negative</a:t>
            </a:r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4A55C8-8BF4-4641-BE40-F4DC6A5971E4}"/>
              </a:ext>
            </a:extLst>
          </p:cNvPr>
          <p:cNvSpPr/>
          <p:nvPr/>
        </p:nvSpPr>
        <p:spPr>
          <a:xfrm>
            <a:off x="0" y="-11402"/>
            <a:ext cx="12192000" cy="132556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095D269-545F-44B5-B98B-89C84F668BD9}"/>
              </a:ext>
            </a:extLst>
          </p:cNvPr>
          <p:cNvSpPr txBox="1">
            <a:spLocks/>
          </p:cNvSpPr>
          <p:nvPr/>
        </p:nvSpPr>
        <p:spPr>
          <a:xfrm>
            <a:off x="599440" y="-22874"/>
            <a:ext cx="11592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Motivation and Goal 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A49C9E-5BA8-4F4B-B55B-2D3BF4D65C30}"/>
              </a:ext>
            </a:extLst>
          </p:cNvPr>
          <p:cNvSpPr/>
          <p:nvPr/>
        </p:nvSpPr>
        <p:spPr>
          <a:xfrm>
            <a:off x="0" y="6371416"/>
            <a:ext cx="12192000" cy="486584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B7C32C26-445E-4312-AFF0-B6BBD315E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09/06/2021</a:t>
            </a:r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88D3D0F8-6456-4823-AC50-1E49BE62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CNN-Model for the Classification of Covid-19 X-Ray Images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3B59F6D1-20A5-4322-992D-3B3CD355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>
                <a:solidFill>
                  <a:schemeClr val="bg1"/>
                </a:solidFill>
              </a:rPr>
              <a:t>2</a:t>
            </a:fld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706214-6AB6-432F-8BFA-3A48DACF1445}"/>
              </a:ext>
            </a:extLst>
          </p:cNvPr>
          <p:cNvSpPr txBox="1"/>
          <p:nvPr/>
        </p:nvSpPr>
        <p:spPr>
          <a:xfrm>
            <a:off x="11158643" y="4268659"/>
            <a:ext cx="993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[2]</a:t>
            </a:r>
            <a:endParaRPr lang="en-D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0B8E30-EB2B-4486-A0C5-F0D33C97FBEB}"/>
              </a:ext>
            </a:extLst>
          </p:cNvPr>
          <p:cNvSpPr txBox="1"/>
          <p:nvPr/>
        </p:nvSpPr>
        <p:spPr>
          <a:xfrm>
            <a:off x="4654633" y="4223575"/>
            <a:ext cx="598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[1]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7259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BF31F0-944A-4AFB-BA2E-4307F37EBC3C}"/>
              </a:ext>
            </a:extLst>
          </p:cNvPr>
          <p:cNvSpPr/>
          <p:nvPr/>
        </p:nvSpPr>
        <p:spPr>
          <a:xfrm>
            <a:off x="0" y="1305570"/>
            <a:ext cx="12192000" cy="5065845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D32EC-75E3-4FF2-B96F-927D17D21962}"/>
              </a:ext>
            </a:extLst>
          </p:cNvPr>
          <p:cNvSpPr txBox="1"/>
          <p:nvPr/>
        </p:nvSpPr>
        <p:spPr>
          <a:xfrm>
            <a:off x="771186" y="1391518"/>
            <a:ext cx="11249068" cy="179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e-DE" b="1" dirty="0" err="1"/>
              <a:t>Datesets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X-</a:t>
            </a:r>
            <a:r>
              <a:rPr lang="de-DE" b="1" dirty="0" err="1"/>
              <a:t>ray</a:t>
            </a:r>
            <a:r>
              <a:rPr lang="de-DE" b="1" dirty="0"/>
              <a:t> </a:t>
            </a:r>
            <a:r>
              <a:rPr lang="de-DE" b="1" dirty="0" err="1"/>
              <a:t>images</a:t>
            </a:r>
            <a:endParaRPr lang="de-DE" b="1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Covid-19-negative (normal): </a:t>
            </a:r>
            <a:r>
              <a:rPr lang="de-DE" dirty="0">
                <a:hlinkClick r:id="rId2"/>
              </a:rPr>
              <a:t>https://www.kaggle.com/paultimothymooney/chest-xray-pneumonia</a:t>
            </a:r>
            <a:r>
              <a:rPr lang="de-DE" dirty="0"/>
              <a:t> [1]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Covid-19-positive: </a:t>
            </a:r>
            <a:r>
              <a:rPr lang="de-DE" dirty="0">
                <a:hlinkClick r:id="rId3"/>
              </a:rPr>
              <a:t>https://github.com/ieee8023/covid-chestxray-dataset</a:t>
            </a:r>
            <a:r>
              <a:rPr lang="de-DE" dirty="0"/>
              <a:t> [2]</a:t>
            </a:r>
          </a:p>
          <a:p>
            <a:pPr>
              <a:lnSpc>
                <a:spcPct val="125000"/>
              </a:lnSpc>
            </a:pPr>
            <a:endParaRPr lang="en-DE" dirty="0"/>
          </a:p>
          <a:p>
            <a:pPr>
              <a:lnSpc>
                <a:spcPct val="125000"/>
              </a:lnSpc>
            </a:pPr>
            <a:endParaRPr lang="en-DE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D0D530-B973-4D6D-A6BB-DC318627A116}"/>
              </a:ext>
            </a:extLst>
          </p:cNvPr>
          <p:cNvGrpSpPr/>
          <p:nvPr/>
        </p:nvGrpSpPr>
        <p:grpSpPr>
          <a:xfrm>
            <a:off x="914400" y="4832004"/>
            <a:ext cx="6361938" cy="1440852"/>
            <a:chOff x="1098590" y="3824685"/>
            <a:chExt cx="6361938" cy="1440852"/>
          </a:xfrm>
        </p:grpSpPr>
        <p:sp>
          <p:nvSpPr>
            <p:cNvPr id="14" name="Slide Number Placeholder 5">
              <a:extLst>
                <a:ext uri="{FF2B5EF4-FFF2-40B4-BE49-F238E27FC236}">
                  <a16:creationId xmlns:a16="http://schemas.microsoft.com/office/drawing/2014/main" id="{A9FE2A2B-A99B-4E5E-ABC3-0E55FF9015A8}"/>
                </a:ext>
              </a:extLst>
            </p:cNvPr>
            <p:cNvSpPr txBox="1">
              <a:spLocks/>
            </p:cNvSpPr>
            <p:nvPr/>
          </p:nvSpPr>
          <p:spPr>
            <a:xfrm>
              <a:off x="2784134" y="4820677"/>
              <a:ext cx="2743200" cy="365125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/>
            <a:lstStyle>
              <a:defPPr>
                <a:defRPr lang="en-DE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A35E3486-ECF1-4B1A-8F5C-3387C241D679}" type="slidenum">
                <a:rPr lang="en-DE" smtClean="0"/>
                <a:pPr/>
                <a:t>3</a:t>
              </a:fld>
              <a:endParaRPr lang="en-D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40FA62-022A-4E1F-85E7-CA0E675D2731}"/>
                </a:ext>
              </a:extLst>
            </p:cNvPr>
            <p:cNvSpPr/>
            <p:nvPr/>
          </p:nvSpPr>
          <p:spPr>
            <a:xfrm>
              <a:off x="1098590" y="3824685"/>
              <a:ext cx="6361938" cy="34849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91FEC7-2C42-45DA-BDC0-FF5CCC368589}"/>
                </a:ext>
              </a:extLst>
            </p:cNvPr>
            <p:cNvSpPr txBox="1"/>
            <p:nvPr/>
          </p:nvSpPr>
          <p:spPr>
            <a:xfrm>
              <a:off x="3636622" y="3824685"/>
              <a:ext cx="12001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All </a:t>
              </a:r>
              <a:r>
                <a:rPr lang="de-DE" dirty="0" err="1"/>
                <a:t>data</a:t>
              </a:r>
              <a:endParaRPr lang="en-DE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D0E946D-4848-4EC0-95BD-0D734AFB9AEC}"/>
                </a:ext>
              </a:extLst>
            </p:cNvPr>
            <p:cNvSpPr/>
            <p:nvPr/>
          </p:nvSpPr>
          <p:spPr>
            <a:xfrm>
              <a:off x="1098590" y="4333791"/>
              <a:ext cx="5118020" cy="3735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18D623-33A2-4E15-8EB2-7AEAED440A4D}"/>
                </a:ext>
              </a:extLst>
            </p:cNvPr>
            <p:cNvSpPr txBox="1"/>
            <p:nvPr/>
          </p:nvSpPr>
          <p:spPr>
            <a:xfrm>
              <a:off x="2750607" y="4341833"/>
              <a:ext cx="18478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All </a:t>
              </a:r>
              <a:r>
                <a:rPr lang="de-DE" dirty="0" err="1"/>
                <a:t>training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DE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BC400C-6B1F-4F4B-A168-E5E8E715EDCA}"/>
                </a:ext>
              </a:extLst>
            </p:cNvPr>
            <p:cNvSpPr/>
            <p:nvPr/>
          </p:nvSpPr>
          <p:spPr>
            <a:xfrm>
              <a:off x="6255792" y="4332016"/>
              <a:ext cx="1200151" cy="3651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accent2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5339FE-F216-4715-9F67-622540891A58}"/>
                </a:ext>
              </a:extLst>
            </p:cNvPr>
            <p:cNvSpPr txBox="1"/>
            <p:nvPr/>
          </p:nvSpPr>
          <p:spPr>
            <a:xfrm>
              <a:off x="6216610" y="4312954"/>
              <a:ext cx="12001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Test </a:t>
              </a:r>
              <a:r>
                <a:rPr lang="de-DE" dirty="0" err="1"/>
                <a:t>data</a:t>
              </a:r>
              <a:endParaRPr lang="en-DE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7013E17-4D69-4350-BC8D-C736FA2FD756}"/>
                </a:ext>
              </a:extLst>
            </p:cNvPr>
            <p:cNvSpPr/>
            <p:nvPr/>
          </p:nvSpPr>
          <p:spPr>
            <a:xfrm>
              <a:off x="1098590" y="4871403"/>
              <a:ext cx="3971924" cy="37353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6BE3A0-A12B-4DB4-9C58-C7F36062AB3C}"/>
                </a:ext>
              </a:extLst>
            </p:cNvPr>
            <p:cNvSpPr txBox="1"/>
            <p:nvPr/>
          </p:nvSpPr>
          <p:spPr>
            <a:xfrm>
              <a:off x="2243589" y="4867942"/>
              <a:ext cx="19931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To</a:t>
              </a:r>
              <a:r>
                <a:rPr lang="de-DE" dirty="0"/>
                <a:t> </a:t>
              </a:r>
              <a:r>
                <a:rPr lang="de-DE" dirty="0" err="1"/>
                <a:t>train</a:t>
              </a:r>
              <a:r>
                <a:rPr lang="de-DE" dirty="0"/>
                <a:t> </a:t>
              </a:r>
              <a:r>
                <a:rPr lang="de-DE" dirty="0" err="1"/>
                <a:t>model</a:t>
              </a:r>
              <a:endParaRPr lang="en-DE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B4EB41C-84EB-4744-AF02-4CFB1EAB3F2F}"/>
                </a:ext>
              </a:extLst>
            </p:cNvPr>
            <p:cNvSpPr/>
            <p:nvPr/>
          </p:nvSpPr>
          <p:spPr>
            <a:xfrm>
              <a:off x="5118054" y="4871402"/>
              <a:ext cx="1098556" cy="3735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27BD0A-14CE-485F-B231-C4064CBA6FEE}"/>
                </a:ext>
              </a:extLst>
            </p:cNvPr>
            <p:cNvSpPr txBox="1"/>
            <p:nvPr/>
          </p:nvSpPr>
          <p:spPr>
            <a:xfrm>
              <a:off x="5070514" y="4896205"/>
              <a:ext cx="12001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Validation</a:t>
              </a:r>
              <a:endParaRPr lang="en-DE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CE773C2-B8CC-4146-AFE9-8229C897B631}"/>
              </a:ext>
            </a:extLst>
          </p:cNvPr>
          <p:cNvSpPr txBox="1"/>
          <p:nvPr/>
        </p:nvSpPr>
        <p:spPr>
          <a:xfrm>
            <a:off x="7487226" y="4700184"/>
            <a:ext cx="3963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196 </a:t>
            </a:r>
            <a:r>
              <a:rPr lang="de-DE" sz="1600" dirty="0" err="1"/>
              <a:t>samples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positive </a:t>
            </a:r>
            <a:r>
              <a:rPr lang="de-DE" sz="1600" dirty="0" err="1"/>
              <a:t>data</a:t>
            </a:r>
            <a:r>
              <a:rPr lang="de-DE" sz="1600" dirty="0"/>
              <a:t> + 196 </a:t>
            </a:r>
            <a:r>
              <a:rPr lang="de-DE" sz="1600" dirty="0" err="1"/>
              <a:t>samples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negative </a:t>
            </a:r>
            <a:r>
              <a:rPr lang="de-DE" sz="1600" dirty="0" err="1"/>
              <a:t>data</a:t>
            </a:r>
            <a:r>
              <a:rPr lang="de-DE" sz="1600" dirty="0"/>
              <a:t> = 392 </a:t>
            </a:r>
            <a:r>
              <a:rPr lang="de-DE" sz="1600" dirty="0" err="1"/>
              <a:t>samples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.</a:t>
            </a:r>
            <a:endParaRPr lang="en-DE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092E4B-05A9-4015-8CB6-6A286C36A4B9}"/>
              </a:ext>
            </a:extLst>
          </p:cNvPr>
          <p:cNvSpPr txBox="1"/>
          <p:nvPr/>
        </p:nvSpPr>
        <p:spPr>
          <a:xfrm>
            <a:off x="7487226" y="5352620"/>
            <a:ext cx="3963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70%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training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and 30%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test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.</a:t>
            </a:r>
            <a:endParaRPr lang="en-DE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7B38FB-8923-43F2-A53F-D6300958FF16}"/>
              </a:ext>
            </a:extLst>
          </p:cNvPr>
          <p:cNvSpPr txBox="1"/>
          <p:nvPr/>
        </p:nvSpPr>
        <p:spPr>
          <a:xfrm>
            <a:off x="7487226" y="5890650"/>
            <a:ext cx="3963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15% </a:t>
            </a:r>
            <a:r>
              <a:rPr lang="de-DE" sz="1600" dirty="0" err="1"/>
              <a:t>of</a:t>
            </a:r>
            <a:r>
              <a:rPr lang="de-DE" sz="1600" dirty="0"/>
              <a:t> all </a:t>
            </a:r>
            <a:r>
              <a:rPr lang="de-DE" sz="1600" dirty="0" err="1"/>
              <a:t>training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validation</a:t>
            </a:r>
            <a:r>
              <a:rPr lang="de-DE" sz="1600" dirty="0"/>
              <a:t> </a:t>
            </a:r>
            <a:r>
              <a:rPr lang="de-DE" sz="1600" dirty="0" err="1"/>
              <a:t>data</a:t>
            </a:r>
            <a:r>
              <a:rPr lang="de-DE" sz="1600" dirty="0"/>
              <a:t>.</a:t>
            </a:r>
            <a:endParaRPr lang="en-DE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10C21EB-7A44-4A25-B72C-407E816380E6}"/>
              </a:ext>
            </a:extLst>
          </p:cNvPr>
          <p:cNvSpPr txBox="1"/>
          <p:nvPr/>
        </p:nvSpPr>
        <p:spPr>
          <a:xfrm>
            <a:off x="741324" y="2429385"/>
            <a:ext cx="11249067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Data </a:t>
            </a:r>
            <a:r>
              <a:rPr lang="de-DE" b="1" dirty="0" err="1"/>
              <a:t>filtering</a:t>
            </a:r>
            <a:endParaRPr lang="de-DE" b="1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Dataset in </a:t>
            </a:r>
            <a:r>
              <a:rPr lang="de-DE" dirty="0" err="1"/>
              <a:t>github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X-</a:t>
            </a:r>
            <a:r>
              <a:rPr lang="de-DE" dirty="0" err="1"/>
              <a:t>ray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infections</a:t>
            </a:r>
            <a:r>
              <a:rPr lang="de-DE" dirty="0"/>
              <a:t> (COVID-19, Streptococcus, </a:t>
            </a:r>
            <a:r>
              <a:rPr lang="de-DE" dirty="0" err="1"/>
              <a:t>Influenza,etc</a:t>
            </a:r>
            <a:r>
              <a:rPr lang="de-DE" dirty="0"/>
              <a:t>.).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de-DE" dirty="0"/>
              <a:t>Filter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COVID-19 X-</a:t>
            </a:r>
            <a:r>
              <a:rPr lang="de-DE" dirty="0" err="1"/>
              <a:t>rays</a:t>
            </a:r>
            <a:r>
              <a:rPr lang="de-DE" dirty="0"/>
              <a:t>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Dataset </a:t>
            </a:r>
            <a:r>
              <a:rPr lang="de-DE" dirty="0" err="1"/>
              <a:t>contains</a:t>
            </a:r>
            <a:r>
              <a:rPr lang="de-DE" dirty="0"/>
              <a:t> x-</a:t>
            </a:r>
            <a:r>
              <a:rPr lang="de-DE" dirty="0" err="1"/>
              <a:t>rays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views</a:t>
            </a:r>
            <a:r>
              <a:rPr lang="de-DE" dirty="0"/>
              <a:t> (PA = </a:t>
            </a:r>
            <a:r>
              <a:rPr lang="de-DE" dirty="0" err="1"/>
              <a:t>Posteroanterior</a:t>
            </a:r>
            <a:r>
              <a:rPr lang="de-DE" dirty="0"/>
              <a:t> and AP= </a:t>
            </a:r>
            <a:r>
              <a:rPr lang="de-DE" dirty="0" err="1"/>
              <a:t>Anteroposterior</a:t>
            </a:r>
            <a:r>
              <a:rPr lang="de-DE" dirty="0"/>
              <a:t>).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de-DE" dirty="0"/>
              <a:t>Filter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PA-view.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bias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positve</a:t>
            </a:r>
            <a:r>
              <a:rPr lang="de-DE" dirty="0"/>
              <a:t>/negative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1.</a:t>
            </a:r>
          </a:p>
          <a:p>
            <a:endParaRPr lang="en-DE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5F46E0C-B278-410A-AE40-3789562D2B96}"/>
              </a:ext>
            </a:extLst>
          </p:cNvPr>
          <p:cNvSpPr/>
          <p:nvPr/>
        </p:nvSpPr>
        <p:spPr>
          <a:xfrm>
            <a:off x="0" y="-11402"/>
            <a:ext cx="12192000" cy="132556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6A707219-9E60-4669-AD87-82D6A3830CA4}"/>
              </a:ext>
            </a:extLst>
          </p:cNvPr>
          <p:cNvSpPr txBox="1">
            <a:spLocks/>
          </p:cNvSpPr>
          <p:nvPr/>
        </p:nvSpPr>
        <p:spPr>
          <a:xfrm>
            <a:off x="599440" y="-22874"/>
            <a:ext cx="11592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Dataset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1F7C8ED-B0BC-41C4-B11F-FE49DB388AD1}"/>
              </a:ext>
            </a:extLst>
          </p:cNvPr>
          <p:cNvSpPr/>
          <p:nvPr/>
        </p:nvSpPr>
        <p:spPr>
          <a:xfrm>
            <a:off x="0" y="6371416"/>
            <a:ext cx="12192000" cy="486584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0" name="Date Placeholder 59">
            <a:extLst>
              <a:ext uri="{FF2B5EF4-FFF2-40B4-BE49-F238E27FC236}">
                <a16:creationId xmlns:a16="http://schemas.microsoft.com/office/drawing/2014/main" id="{0387026F-A4C9-4213-8BA1-F2B58FF08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09/06/2021</a:t>
            </a:r>
          </a:p>
        </p:txBody>
      </p:sp>
      <p:sp>
        <p:nvSpPr>
          <p:cNvPr id="61" name="Footer Placeholder 60">
            <a:extLst>
              <a:ext uri="{FF2B5EF4-FFF2-40B4-BE49-F238E27FC236}">
                <a16:creationId xmlns:a16="http://schemas.microsoft.com/office/drawing/2014/main" id="{E96E1DE4-D081-4FC3-9F87-B147029C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CNN-Model for the Classification of Covid-19 X-Ray Images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62" name="Slide Number Placeholder 61">
            <a:extLst>
              <a:ext uri="{FF2B5EF4-FFF2-40B4-BE49-F238E27FC236}">
                <a16:creationId xmlns:a16="http://schemas.microsoft.com/office/drawing/2014/main" id="{4251BE2F-F26C-4BA6-A3E6-8B48959AE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>
                <a:solidFill>
                  <a:schemeClr val="bg1"/>
                </a:solidFill>
              </a:rPr>
              <a:t>3</a:t>
            </a:fld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97971C4-249E-49D0-9414-432776E26C6B}"/>
              </a:ext>
            </a:extLst>
          </p:cNvPr>
          <p:cNvSpPr txBox="1"/>
          <p:nvPr/>
        </p:nvSpPr>
        <p:spPr>
          <a:xfrm>
            <a:off x="838200" y="4454406"/>
            <a:ext cx="237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Dataset </a:t>
            </a:r>
            <a:r>
              <a:rPr lang="de-DE" b="1" dirty="0" err="1"/>
              <a:t>workflow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153109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BF31F0-944A-4AFB-BA2E-4307F37EBC3C}"/>
              </a:ext>
            </a:extLst>
          </p:cNvPr>
          <p:cNvSpPr/>
          <p:nvPr/>
        </p:nvSpPr>
        <p:spPr>
          <a:xfrm>
            <a:off x="0" y="1295399"/>
            <a:ext cx="12192000" cy="508475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b="1" dirty="0"/>
          </a:p>
        </p:txBody>
      </p:sp>
      <p:pic>
        <p:nvPicPr>
          <p:cNvPr id="8" name="Picture 7" descr="A picture containing X-ray film, nature, water, waterfall&#10;&#10;Description automatically generated">
            <a:extLst>
              <a:ext uri="{FF2B5EF4-FFF2-40B4-BE49-F238E27FC236}">
                <a16:creationId xmlns:a16="http://schemas.microsoft.com/office/drawing/2014/main" id="{5D15C89C-F231-445B-9D40-5996A9FF1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49" y="2341544"/>
            <a:ext cx="1440000" cy="1440000"/>
          </a:xfrm>
          <a:prstGeom prst="rect">
            <a:avLst/>
          </a:prstGeom>
        </p:spPr>
      </p:pic>
      <p:pic>
        <p:nvPicPr>
          <p:cNvPr id="10" name="Picture 9" descr="A picture containing X-ray film, white&#10;&#10;Description automatically generated">
            <a:extLst>
              <a:ext uri="{FF2B5EF4-FFF2-40B4-BE49-F238E27FC236}">
                <a16:creationId xmlns:a16="http://schemas.microsoft.com/office/drawing/2014/main" id="{BBE5D135-A078-480B-B1EE-FED33D738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6" y="2341544"/>
            <a:ext cx="1291546" cy="1440000"/>
          </a:xfrm>
          <a:prstGeom prst="rect">
            <a:avLst/>
          </a:prstGeom>
        </p:spPr>
      </p:pic>
      <p:pic>
        <p:nvPicPr>
          <p:cNvPr id="13" name="Picture 12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FEF2161A-71FA-44C5-AE11-AD073EC30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3" y="3814310"/>
            <a:ext cx="1270000" cy="1440000"/>
          </a:xfrm>
          <a:prstGeom prst="rect">
            <a:avLst/>
          </a:prstGeom>
        </p:spPr>
      </p:pic>
      <p:pic>
        <p:nvPicPr>
          <p:cNvPr id="14" name="Picture 13" descr="A picture containing blur&#10;&#10;Description automatically generated">
            <a:extLst>
              <a:ext uri="{FF2B5EF4-FFF2-40B4-BE49-F238E27FC236}">
                <a16:creationId xmlns:a16="http://schemas.microsoft.com/office/drawing/2014/main" id="{36D89CB8-A9B4-4DF5-B987-359A4B33A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065" y="3810120"/>
            <a:ext cx="1398635" cy="1440000"/>
          </a:xfrm>
          <a:prstGeom prst="rect">
            <a:avLst/>
          </a:prstGeom>
        </p:spPr>
      </p:pic>
      <p:pic>
        <p:nvPicPr>
          <p:cNvPr id="15" name="Picture 14" descr="A picture containing X-ray film, blur&#10;&#10;Description automatically generated">
            <a:extLst>
              <a:ext uri="{FF2B5EF4-FFF2-40B4-BE49-F238E27FC236}">
                <a16:creationId xmlns:a16="http://schemas.microsoft.com/office/drawing/2014/main" id="{3CBD4B53-9B23-46C4-87C9-D9290DD44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021" y="2341544"/>
            <a:ext cx="1377954" cy="1440000"/>
          </a:xfrm>
          <a:prstGeom prst="rect">
            <a:avLst/>
          </a:prstGeom>
        </p:spPr>
      </p:pic>
      <p:pic>
        <p:nvPicPr>
          <p:cNvPr id="17" name="Picture 16" descr="A picture containing nature, X-ray film, waterfall&#10;&#10;Description automatically generated">
            <a:extLst>
              <a:ext uri="{FF2B5EF4-FFF2-40B4-BE49-F238E27FC236}">
                <a16:creationId xmlns:a16="http://schemas.microsoft.com/office/drawing/2014/main" id="{F3211E35-D1DE-4DC4-BD32-20D58D21B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91" y="3810120"/>
            <a:ext cx="1422470" cy="14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5858BA-DCD6-40CE-8F4D-2AF2DCF759FB}"/>
              </a:ext>
            </a:extLst>
          </p:cNvPr>
          <p:cNvSpPr txBox="1"/>
          <p:nvPr/>
        </p:nvSpPr>
        <p:spPr>
          <a:xfrm>
            <a:off x="599440" y="1510833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 sample </a:t>
            </a:r>
            <a:r>
              <a:rPr lang="de-DE" b="1" dirty="0" err="1"/>
              <a:t>from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dataset</a:t>
            </a:r>
            <a:endParaRPr lang="en-DE" b="1" dirty="0"/>
          </a:p>
        </p:txBody>
      </p:sp>
      <p:pic>
        <p:nvPicPr>
          <p:cNvPr id="20" name="Picture 19" descr="A picture containing X-ray film&#10;&#10;Description automatically generated">
            <a:extLst>
              <a:ext uri="{FF2B5EF4-FFF2-40B4-BE49-F238E27FC236}">
                <a16:creationId xmlns:a16="http://schemas.microsoft.com/office/drawing/2014/main" id="{529EC23A-C49C-4686-8DE3-711749A1E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345" y="3775607"/>
            <a:ext cx="1502924" cy="1440000"/>
          </a:xfrm>
          <a:prstGeom prst="rect">
            <a:avLst/>
          </a:prstGeom>
        </p:spPr>
      </p:pic>
      <p:pic>
        <p:nvPicPr>
          <p:cNvPr id="22" name="Picture 21" descr="A picture containing X-ray film, close&#10;&#10;Description automatically generated">
            <a:extLst>
              <a:ext uri="{FF2B5EF4-FFF2-40B4-BE49-F238E27FC236}">
                <a16:creationId xmlns:a16="http://schemas.microsoft.com/office/drawing/2014/main" id="{B2250DED-C929-4AB7-A554-7755EA584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272" y="3766804"/>
            <a:ext cx="1611357" cy="1440000"/>
          </a:xfrm>
          <a:prstGeom prst="rect">
            <a:avLst/>
          </a:prstGeom>
        </p:spPr>
      </p:pic>
      <p:pic>
        <p:nvPicPr>
          <p:cNvPr id="24" name="Picture 23" descr="A picture containing X-ray film, close, vegetable&#10;&#10;Description automatically generated">
            <a:extLst>
              <a:ext uri="{FF2B5EF4-FFF2-40B4-BE49-F238E27FC236}">
                <a16:creationId xmlns:a16="http://schemas.microsoft.com/office/drawing/2014/main" id="{26DFD142-CA6B-4692-836E-ECC1A04E9D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626" y="3775607"/>
            <a:ext cx="1748722" cy="1440000"/>
          </a:xfrm>
          <a:prstGeom prst="rect">
            <a:avLst/>
          </a:prstGeom>
        </p:spPr>
      </p:pic>
      <p:pic>
        <p:nvPicPr>
          <p:cNvPr id="28" name="Picture 27" descr="A picture containing X-ray film, indoor, close&#10;&#10;Description automatically generated">
            <a:extLst>
              <a:ext uri="{FF2B5EF4-FFF2-40B4-BE49-F238E27FC236}">
                <a16:creationId xmlns:a16="http://schemas.microsoft.com/office/drawing/2014/main" id="{F0FCC4A8-36B5-4CEC-B7EB-FD8DFD16E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04" y="2288841"/>
            <a:ext cx="1592074" cy="1440000"/>
          </a:xfrm>
          <a:prstGeom prst="rect">
            <a:avLst/>
          </a:prstGeom>
        </p:spPr>
      </p:pic>
      <p:pic>
        <p:nvPicPr>
          <p:cNvPr id="30" name="Picture 29" descr="A picture containing X-ray film, close&#10;&#10;Description automatically generated">
            <a:extLst>
              <a:ext uri="{FF2B5EF4-FFF2-40B4-BE49-F238E27FC236}">
                <a16:creationId xmlns:a16="http://schemas.microsoft.com/office/drawing/2014/main" id="{142FF595-BAA3-4DDD-A1D8-D9D2F444D8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491" y="2288841"/>
            <a:ext cx="1626138" cy="1440000"/>
          </a:xfrm>
          <a:prstGeom prst="rect">
            <a:avLst/>
          </a:prstGeom>
        </p:spPr>
      </p:pic>
      <p:pic>
        <p:nvPicPr>
          <p:cNvPr id="32" name="Picture 31" descr="A picture containing X-ray film, person&#10;&#10;Description automatically generated">
            <a:extLst>
              <a:ext uri="{FF2B5EF4-FFF2-40B4-BE49-F238E27FC236}">
                <a16:creationId xmlns:a16="http://schemas.microsoft.com/office/drawing/2014/main" id="{E509188C-6405-45A5-83E9-35E426B5EC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352" y="2288841"/>
            <a:ext cx="1639157" cy="14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1D54104-B715-4822-919A-02FBF1BD3100}"/>
              </a:ext>
            </a:extLst>
          </p:cNvPr>
          <p:cNvSpPr txBox="1"/>
          <p:nvPr/>
        </p:nvSpPr>
        <p:spPr>
          <a:xfrm>
            <a:off x="7450027" y="1875972"/>
            <a:ext cx="267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COVID-19-negative X-</a:t>
            </a:r>
            <a:r>
              <a:rPr lang="de-DE" dirty="0" err="1"/>
              <a:t>rays</a:t>
            </a:r>
            <a:endParaRPr lang="en-D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1B3919-3822-42E1-B532-3E676EB5145D}"/>
              </a:ext>
            </a:extLst>
          </p:cNvPr>
          <p:cNvSpPr txBox="1"/>
          <p:nvPr/>
        </p:nvSpPr>
        <p:spPr>
          <a:xfrm>
            <a:off x="594213" y="5685100"/>
            <a:ext cx="106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Next </a:t>
            </a:r>
            <a:r>
              <a:rPr lang="de-DE" dirty="0" err="1"/>
              <a:t>step</a:t>
            </a:r>
            <a:r>
              <a:rPr lang="de-DE" dirty="0"/>
              <a:t>: </a:t>
            </a:r>
            <a:r>
              <a:rPr lang="de-DE" dirty="0" err="1"/>
              <a:t>train</a:t>
            </a:r>
            <a:r>
              <a:rPr lang="de-DE" dirty="0"/>
              <a:t> a CNN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patterns</a:t>
            </a:r>
            <a:r>
              <a:rPr lang="de-DE" dirty="0"/>
              <a:t> (</a:t>
            </a:r>
            <a:r>
              <a:rPr lang="de-DE" dirty="0" err="1"/>
              <a:t>features</a:t>
            </a:r>
            <a:r>
              <a:rPr lang="de-DE" dirty="0"/>
              <a:t>)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COVID-19-positve X-</a:t>
            </a:r>
            <a:r>
              <a:rPr lang="de-DE" dirty="0" err="1"/>
              <a:t>rays</a:t>
            </a:r>
            <a:r>
              <a:rPr lang="de-DE" dirty="0"/>
              <a:t>.</a:t>
            </a:r>
            <a:endParaRPr lang="en-DE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8803C27-B5FB-4A2B-BD46-29DB11ACC445}"/>
              </a:ext>
            </a:extLst>
          </p:cNvPr>
          <p:cNvSpPr/>
          <p:nvPr/>
        </p:nvSpPr>
        <p:spPr>
          <a:xfrm>
            <a:off x="0" y="-11402"/>
            <a:ext cx="12192000" cy="132556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84D0234-F8F9-4A9A-9FF6-2F90619A1C10}"/>
              </a:ext>
            </a:extLst>
          </p:cNvPr>
          <p:cNvSpPr txBox="1">
            <a:spLocks/>
          </p:cNvSpPr>
          <p:nvPr/>
        </p:nvSpPr>
        <p:spPr>
          <a:xfrm>
            <a:off x="599440" y="-22874"/>
            <a:ext cx="11592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Dataset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E2FC83-87C1-4CD3-8151-E9D4F3F0793C}"/>
              </a:ext>
            </a:extLst>
          </p:cNvPr>
          <p:cNvSpPr/>
          <p:nvPr/>
        </p:nvSpPr>
        <p:spPr>
          <a:xfrm>
            <a:off x="0" y="6380153"/>
            <a:ext cx="12192000" cy="486584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8442F921-ADD6-4A68-B3A3-C520D4192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09/06/2021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EF07B915-379B-4A1C-B984-5DD066A92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CNN-Model for the Classification of Covid-19 X-Ray Images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C027E3AC-7E7C-4AC3-9CA8-3C744C5D0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>
                <a:solidFill>
                  <a:schemeClr val="bg1"/>
                </a:solidFill>
              </a:rPr>
              <a:t>4</a:t>
            </a:fld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621492-3717-4312-9EAE-D7E3DD5AA4D0}"/>
              </a:ext>
            </a:extLst>
          </p:cNvPr>
          <p:cNvSpPr txBox="1"/>
          <p:nvPr/>
        </p:nvSpPr>
        <p:spPr>
          <a:xfrm>
            <a:off x="1512977" y="1941623"/>
            <a:ext cx="267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COVID-19-positive X-</a:t>
            </a:r>
            <a:r>
              <a:rPr lang="de-DE" dirty="0" err="1"/>
              <a:t>rays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2726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A4A2-7287-43EE-8F1E-826B3C0C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CNN-Model Development</a:t>
            </a:r>
            <a:endParaRPr lang="en-DE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BF31F0-944A-4AFB-BA2E-4307F37EBC3C}"/>
              </a:ext>
            </a:extLst>
          </p:cNvPr>
          <p:cNvSpPr/>
          <p:nvPr/>
        </p:nvSpPr>
        <p:spPr>
          <a:xfrm>
            <a:off x="0" y="1295400"/>
            <a:ext cx="12192000" cy="5024951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3CBD5-4BD0-468A-9D78-87DED5354D79}"/>
              </a:ext>
            </a:extLst>
          </p:cNvPr>
          <p:cNvSpPr txBox="1"/>
          <p:nvPr/>
        </p:nvSpPr>
        <p:spPr>
          <a:xfrm>
            <a:off x="797684" y="3861872"/>
            <a:ext cx="6161040" cy="249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CNN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Python-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b="1" dirty="0"/>
              <a:t>Keras </a:t>
            </a:r>
            <a:r>
              <a:rPr lang="de-DE" dirty="0"/>
              <a:t>[4].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Model </a:t>
            </a:r>
            <a:r>
              <a:rPr lang="de-DE" dirty="0" err="1"/>
              <a:t>parameters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filters</a:t>
            </a:r>
            <a:r>
              <a:rPr lang="de-DE" dirty="0"/>
              <a:t>,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, </a:t>
            </a:r>
            <a:r>
              <a:rPr lang="de-DE" dirty="0" err="1"/>
              <a:t>dropout</a:t>
            </a:r>
            <a:r>
              <a:rPr lang="de-DE" dirty="0"/>
              <a:t> rate, etc.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15%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and </a:t>
            </a:r>
            <a:r>
              <a:rPr lang="de-DE" dirty="0" err="1"/>
              <a:t>updating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hyperparameters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ReLu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CNN.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In total, 5,631,169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.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82044-AB13-439F-B67E-345BD8D2E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588" y="1331397"/>
            <a:ext cx="4618597" cy="498895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F4BB19-342E-42A6-9742-B034457B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901825"/>
            <a:ext cx="54197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659700-2B09-4293-B090-2CF9F10E042F}"/>
              </a:ext>
            </a:extLst>
          </p:cNvPr>
          <p:cNvSpPr/>
          <p:nvPr/>
        </p:nvSpPr>
        <p:spPr>
          <a:xfrm>
            <a:off x="7203441" y="1908810"/>
            <a:ext cx="4373880" cy="885190"/>
          </a:xfrm>
          <a:prstGeom prst="rect">
            <a:avLst/>
          </a:prstGeom>
          <a:noFill/>
          <a:ln w="34925">
            <a:solidFill>
              <a:srgbClr val="C00000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AC5334-474D-41EC-B333-04C2D470DA0D}"/>
              </a:ext>
            </a:extLst>
          </p:cNvPr>
          <p:cNvSpPr/>
          <p:nvPr/>
        </p:nvSpPr>
        <p:spPr>
          <a:xfrm>
            <a:off x="7203441" y="2785647"/>
            <a:ext cx="4373880" cy="885190"/>
          </a:xfrm>
          <a:prstGeom prst="rect">
            <a:avLst/>
          </a:prstGeom>
          <a:noFill/>
          <a:ln w="34925">
            <a:solidFill>
              <a:srgbClr val="FFC000"/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2E09F1-7552-4BC2-B4EC-4733DB88C43E}"/>
              </a:ext>
            </a:extLst>
          </p:cNvPr>
          <p:cNvSpPr/>
          <p:nvPr/>
        </p:nvSpPr>
        <p:spPr>
          <a:xfrm>
            <a:off x="7203441" y="3662484"/>
            <a:ext cx="4373880" cy="885190"/>
          </a:xfrm>
          <a:prstGeom prst="rect">
            <a:avLst/>
          </a:prstGeom>
          <a:noFill/>
          <a:ln w="34925">
            <a:solidFill>
              <a:schemeClr val="accent2">
                <a:lumMod val="50000"/>
              </a:schemeClr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65199E-F467-439E-9567-3D43DB1BD7FC}"/>
              </a:ext>
            </a:extLst>
          </p:cNvPr>
          <p:cNvSpPr/>
          <p:nvPr/>
        </p:nvSpPr>
        <p:spPr>
          <a:xfrm>
            <a:off x="7203441" y="4530968"/>
            <a:ext cx="4373880" cy="1101482"/>
          </a:xfrm>
          <a:prstGeom prst="rect">
            <a:avLst/>
          </a:prstGeom>
          <a:noFill/>
          <a:ln w="3492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DA83B1-3FED-4BC3-B505-2E7E9AF11FFC}"/>
              </a:ext>
            </a:extLst>
          </p:cNvPr>
          <p:cNvSpPr/>
          <p:nvPr/>
        </p:nvSpPr>
        <p:spPr>
          <a:xfrm>
            <a:off x="0" y="-11402"/>
            <a:ext cx="12192000" cy="132556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1E1BE19-FD61-4E61-A626-F10C0E21F6D1}"/>
              </a:ext>
            </a:extLst>
          </p:cNvPr>
          <p:cNvSpPr txBox="1">
            <a:spLocks/>
          </p:cNvSpPr>
          <p:nvPr/>
        </p:nvSpPr>
        <p:spPr>
          <a:xfrm>
            <a:off x="599440" y="-22874"/>
            <a:ext cx="11592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CNN-Model Development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F350C1-1EA6-4587-AB8E-F173E9AA515E}"/>
              </a:ext>
            </a:extLst>
          </p:cNvPr>
          <p:cNvSpPr txBox="1"/>
          <p:nvPr/>
        </p:nvSpPr>
        <p:spPr>
          <a:xfrm>
            <a:off x="838200" y="1522635"/>
            <a:ext cx="505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Convolutional</a:t>
            </a:r>
            <a:r>
              <a:rPr lang="de-DE" b="1" dirty="0"/>
              <a:t> </a:t>
            </a:r>
            <a:r>
              <a:rPr lang="de-DE" b="1" dirty="0" err="1"/>
              <a:t>Neural</a:t>
            </a:r>
            <a:r>
              <a:rPr lang="de-DE" b="1" dirty="0"/>
              <a:t> Network</a:t>
            </a:r>
            <a:endParaRPr lang="en-DE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BAA0DED-F376-4A38-94D0-F13F38AE89E0}"/>
              </a:ext>
            </a:extLst>
          </p:cNvPr>
          <p:cNvSpPr/>
          <p:nvPr/>
        </p:nvSpPr>
        <p:spPr>
          <a:xfrm>
            <a:off x="0" y="6320352"/>
            <a:ext cx="12192000" cy="537647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370BE4B2-CE7D-4437-9634-6F0B26539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09/06/2021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E811B88E-6B6C-4DD6-95C9-DCB4751B7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CNN-Model for the Classification of Covid-19 X-Ray Images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1C7C02C-DA92-4C30-A48C-072022B9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>
                <a:solidFill>
                  <a:schemeClr val="bg1"/>
                </a:solidFill>
              </a:rPr>
              <a:t>5</a:t>
            </a:fld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8F7350-340C-4DF4-865F-A120361963D6}"/>
              </a:ext>
            </a:extLst>
          </p:cNvPr>
          <p:cNvSpPr txBox="1"/>
          <p:nvPr/>
        </p:nvSpPr>
        <p:spPr>
          <a:xfrm>
            <a:off x="6224520" y="3522146"/>
            <a:ext cx="621579" cy="374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 [3]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5659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BF31F0-944A-4AFB-BA2E-4307F37EBC3C}"/>
              </a:ext>
            </a:extLst>
          </p:cNvPr>
          <p:cNvSpPr/>
          <p:nvPr/>
        </p:nvSpPr>
        <p:spPr>
          <a:xfrm>
            <a:off x="0" y="1295400"/>
            <a:ext cx="12192000" cy="5075003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C49C263-CB0B-456F-A95B-E9EC1CD29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30" y="1644191"/>
            <a:ext cx="4399804" cy="366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5D9924-F69B-42BC-86CF-276BCF3D2DBD}"/>
              </a:ext>
            </a:extLst>
          </p:cNvPr>
          <p:cNvSpPr/>
          <p:nvPr/>
        </p:nvSpPr>
        <p:spPr>
          <a:xfrm>
            <a:off x="0" y="-11402"/>
            <a:ext cx="12192000" cy="132556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8EA76D-5A2F-438E-8B61-AFEBF9D7641A}"/>
              </a:ext>
            </a:extLst>
          </p:cNvPr>
          <p:cNvSpPr txBox="1">
            <a:spLocks/>
          </p:cNvSpPr>
          <p:nvPr/>
        </p:nvSpPr>
        <p:spPr>
          <a:xfrm>
            <a:off x="599440" y="-22874"/>
            <a:ext cx="11592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CNN-Model Development</a:t>
            </a:r>
            <a:endParaRPr lang="en-DE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B5BC35-6EAF-4FEA-85D9-885433917931}"/>
                  </a:ext>
                </a:extLst>
              </p:cNvPr>
              <p:cNvSpPr txBox="1"/>
              <p:nvPr/>
            </p:nvSpPr>
            <p:spPr>
              <a:xfrm>
                <a:off x="862471" y="3897231"/>
                <a:ext cx="2229008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𝑝𝑟𝑒𝑐𝑖𝑠𝑖𝑜𝑛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B5BC35-6EAF-4FEA-85D9-885433917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71" y="3897231"/>
                <a:ext cx="2229008" cy="523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9B9E4B-0B21-4317-A0B2-E77A98CEF8F7}"/>
                  </a:ext>
                </a:extLst>
              </p:cNvPr>
              <p:cNvSpPr txBox="1"/>
              <p:nvPr/>
            </p:nvSpPr>
            <p:spPr>
              <a:xfrm>
                <a:off x="1145137" y="4480417"/>
                <a:ext cx="1890902" cy="523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𝑟𝑒𝑐𝑎𝑙𝑙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9B9E4B-0B21-4317-A0B2-E77A98CEF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37" y="4480417"/>
                <a:ext cx="1890902" cy="523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302E9E9-BD46-4E31-AF87-2AE5C5A0AACD}"/>
              </a:ext>
            </a:extLst>
          </p:cNvPr>
          <p:cNvSpPr txBox="1"/>
          <p:nvPr/>
        </p:nvSpPr>
        <p:spPr>
          <a:xfrm>
            <a:off x="3217424" y="4049129"/>
            <a:ext cx="2229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TP = True positives</a:t>
            </a:r>
          </a:p>
          <a:p>
            <a:r>
              <a:rPr lang="de-DE" dirty="0"/>
              <a:t>FP = </a:t>
            </a:r>
            <a:r>
              <a:rPr lang="de-DE" dirty="0" err="1"/>
              <a:t>False</a:t>
            </a:r>
            <a:r>
              <a:rPr lang="de-DE" dirty="0"/>
              <a:t> positives</a:t>
            </a:r>
          </a:p>
          <a:p>
            <a:r>
              <a:rPr lang="de-DE" dirty="0"/>
              <a:t>FN = </a:t>
            </a:r>
            <a:r>
              <a:rPr lang="de-DE" dirty="0" err="1"/>
              <a:t>False</a:t>
            </a:r>
            <a:r>
              <a:rPr lang="de-DE" dirty="0"/>
              <a:t> negatives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F608BC-1025-451D-9787-24BDE89663AA}"/>
              </a:ext>
            </a:extLst>
          </p:cNvPr>
          <p:cNvSpPr txBox="1"/>
          <p:nvPr/>
        </p:nvSpPr>
        <p:spPr>
          <a:xfrm>
            <a:off x="10748508" y="4976195"/>
            <a:ext cx="1413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Accuracy</a:t>
            </a:r>
            <a:r>
              <a:rPr lang="de-DE" sz="1400" dirty="0"/>
              <a:t> = 0.785</a:t>
            </a:r>
            <a:endParaRPr lang="en-DE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8585DE-7870-4A53-A13B-1E597C6E23D1}"/>
              </a:ext>
            </a:extLst>
          </p:cNvPr>
          <p:cNvSpPr/>
          <p:nvPr/>
        </p:nvSpPr>
        <p:spPr>
          <a:xfrm>
            <a:off x="736526" y="3850018"/>
            <a:ext cx="4578424" cy="1321552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CD2E6A-E96A-489A-B04F-870C33546A43}"/>
              </a:ext>
            </a:extLst>
          </p:cNvPr>
          <p:cNvSpPr txBox="1"/>
          <p:nvPr/>
        </p:nvSpPr>
        <p:spPr>
          <a:xfrm>
            <a:off x="599440" y="2018547"/>
            <a:ext cx="6512560" cy="179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,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measure</a:t>
            </a:r>
            <a:r>
              <a:rPr lang="de-DE" dirty="0"/>
              <a:t>.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For</a:t>
            </a:r>
            <a:r>
              <a:rPr lang="de-DE" dirty="0"/>
              <a:t> 100 x-</a:t>
            </a:r>
            <a:r>
              <a:rPr lang="de-DE" dirty="0" err="1"/>
              <a:t>rays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10 COVID-19-positive </a:t>
            </a:r>
            <a:r>
              <a:rPr lang="de-DE" dirty="0" err="1"/>
              <a:t>cases</a:t>
            </a:r>
            <a:r>
              <a:rPr lang="de-DE" dirty="0"/>
              <a:t>),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predicts</a:t>
            </a:r>
            <a:r>
              <a:rPr lang="de-DE" dirty="0"/>
              <a:t> negative.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accuracy</a:t>
            </a:r>
            <a:r>
              <a:rPr lang="de-DE" dirty="0">
                <a:sym typeface="Wingdings" panose="05000000000000000000" pitchFamily="2" charset="2"/>
              </a:rPr>
              <a:t>=90% but </a:t>
            </a:r>
            <a:r>
              <a:rPr lang="de-DE" dirty="0" err="1">
                <a:sym typeface="Wingdings" panose="05000000000000000000" pitchFamily="2" charset="2"/>
              </a:rPr>
              <a:t>it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fails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predict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positive </a:t>
            </a:r>
            <a:r>
              <a:rPr lang="de-DE" dirty="0" err="1">
                <a:sym typeface="Wingdings" panose="05000000000000000000" pitchFamily="2" charset="2"/>
              </a:rPr>
              <a:t>cases</a:t>
            </a:r>
            <a:r>
              <a:rPr lang="de-DE" dirty="0">
                <a:sym typeface="Wingdings" panose="05000000000000000000" pitchFamily="2" charset="2"/>
              </a:rPr>
              <a:t>.</a:t>
            </a:r>
            <a:endParaRPr lang="de-DE" dirty="0"/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Instead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and </a:t>
            </a:r>
            <a:r>
              <a:rPr lang="de-DE" dirty="0" err="1"/>
              <a:t>recall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[5].</a:t>
            </a:r>
            <a:endParaRPr lang="en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7E17DA-6009-4D77-B217-FBACC572B2FB}"/>
              </a:ext>
            </a:extLst>
          </p:cNvPr>
          <p:cNvSpPr/>
          <p:nvPr/>
        </p:nvSpPr>
        <p:spPr>
          <a:xfrm>
            <a:off x="0" y="5324404"/>
            <a:ext cx="12191999" cy="9507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C9BC30-47BD-4A93-94B1-B0B10D2396D5}"/>
              </a:ext>
            </a:extLst>
          </p:cNvPr>
          <p:cNvSpPr txBox="1"/>
          <p:nvPr/>
        </p:nvSpPr>
        <p:spPr>
          <a:xfrm>
            <a:off x="659972" y="5247062"/>
            <a:ext cx="9309955" cy="11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out </a:t>
            </a:r>
            <a:r>
              <a:rPr lang="de-DE" dirty="0" err="1"/>
              <a:t>of</a:t>
            </a:r>
            <a:r>
              <a:rPr lang="de-DE" dirty="0"/>
              <a:t> 100 COVID-19-positive </a:t>
            </a:r>
            <a:r>
              <a:rPr lang="de-DE" dirty="0" err="1"/>
              <a:t>cases</a:t>
            </a:r>
            <a:r>
              <a:rPr lang="de-DE" dirty="0"/>
              <a:t>, 7 </a:t>
            </a:r>
            <a:r>
              <a:rPr lang="de-DE" dirty="0" err="1"/>
              <a:t>cases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medical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not </a:t>
            </a:r>
            <a:r>
              <a:rPr lang="de-DE" dirty="0" err="1"/>
              <a:t>acceptable</a:t>
            </a:r>
            <a:r>
              <a:rPr lang="de-DE" dirty="0"/>
              <a:t>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Next </a:t>
            </a:r>
            <a:r>
              <a:rPr lang="de-DE" dirty="0" err="1"/>
              <a:t>step</a:t>
            </a:r>
            <a:r>
              <a:rPr lang="de-DE" dirty="0"/>
              <a:t>: </a:t>
            </a:r>
            <a:r>
              <a:rPr lang="de-DE" dirty="0" err="1"/>
              <a:t>Improving</a:t>
            </a:r>
            <a:r>
              <a:rPr lang="de-DE" dirty="0"/>
              <a:t> </a:t>
            </a:r>
            <a:r>
              <a:rPr lang="de-DE" dirty="0" err="1"/>
              <a:t>model‘s</a:t>
            </a:r>
            <a:r>
              <a:rPr lang="de-DE" dirty="0"/>
              <a:t> </a:t>
            </a:r>
            <a:r>
              <a:rPr lang="de-DE" dirty="0" err="1"/>
              <a:t>precision</a:t>
            </a:r>
            <a:r>
              <a:rPr lang="de-DE" dirty="0"/>
              <a:t> and </a:t>
            </a:r>
            <a:r>
              <a:rPr lang="de-DE" dirty="0" err="1"/>
              <a:t>recall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tuning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hyperparameters</a:t>
            </a:r>
            <a:r>
              <a:rPr lang="de-DE" dirty="0"/>
              <a:t>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7F3FFB2-6D6D-447C-99BF-92E22208F717}"/>
              </a:ext>
            </a:extLst>
          </p:cNvPr>
          <p:cNvSpPr/>
          <p:nvPr/>
        </p:nvSpPr>
        <p:spPr>
          <a:xfrm>
            <a:off x="0" y="6371416"/>
            <a:ext cx="12192000" cy="486584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0A7A816D-3F2D-4A03-A94E-B0F887C68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09/06/2021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A21B22EE-16AB-424A-9E53-E784E1A22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CNN-Model for the Classification of Covid-19 X-Ray Images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AE123BAD-8CF3-4CF7-A90E-D3333E48E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>
                <a:solidFill>
                  <a:schemeClr val="bg1"/>
                </a:solidFill>
              </a:rPr>
              <a:t>6</a:t>
            </a:fld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7C06C7-12B6-493C-A565-65A02F6892A4}"/>
              </a:ext>
            </a:extLst>
          </p:cNvPr>
          <p:cNvSpPr txBox="1"/>
          <p:nvPr/>
        </p:nvSpPr>
        <p:spPr>
          <a:xfrm>
            <a:off x="599441" y="1423697"/>
            <a:ext cx="7725409" cy="11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e-DE" b="1" dirty="0"/>
              <a:t>The </a:t>
            </a:r>
            <a:r>
              <a:rPr lang="de-DE" b="1" dirty="0" err="1"/>
              <a:t>developed</a:t>
            </a:r>
            <a:r>
              <a:rPr lang="de-DE" b="1" dirty="0"/>
              <a:t> </a:t>
            </a:r>
            <a:r>
              <a:rPr lang="de-DE" b="1" dirty="0" err="1"/>
              <a:t>model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applied</a:t>
            </a:r>
            <a:r>
              <a:rPr lang="de-DE" b="1" dirty="0"/>
              <a:t> on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test</a:t>
            </a:r>
            <a:r>
              <a:rPr lang="de-DE" b="1" dirty="0"/>
              <a:t> </a:t>
            </a:r>
            <a:r>
              <a:rPr lang="de-DE" b="1" dirty="0" err="1"/>
              <a:t>data</a:t>
            </a:r>
            <a:r>
              <a:rPr lang="de-DE" b="1" dirty="0"/>
              <a:t> and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result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illustrated</a:t>
            </a:r>
            <a:r>
              <a:rPr lang="de-DE" b="1" dirty="0"/>
              <a:t> in a </a:t>
            </a:r>
            <a:r>
              <a:rPr lang="de-DE" b="1" dirty="0" err="1"/>
              <a:t>confusion</a:t>
            </a:r>
            <a:r>
              <a:rPr lang="de-DE" b="1" dirty="0"/>
              <a:t> </a:t>
            </a:r>
            <a:r>
              <a:rPr lang="de-DE" b="1" dirty="0" err="1"/>
              <a:t>matrix</a:t>
            </a:r>
            <a:r>
              <a:rPr lang="de-DE" b="1" dirty="0"/>
              <a:t>.</a:t>
            </a:r>
          </a:p>
          <a:p>
            <a:pPr>
              <a:lnSpc>
                <a:spcPct val="125000"/>
              </a:lnSpc>
            </a:pPr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328233-1C1F-4BA7-ACF8-DCE338D058A6}"/>
              </a:ext>
            </a:extLst>
          </p:cNvPr>
          <p:cNvSpPr txBox="1"/>
          <p:nvPr/>
        </p:nvSpPr>
        <p:spPr>
          <a:xfrm>
            <a:off x="5387057" y="4440944"/>
            <a:ext cx="1637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Equations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compute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model</a:t>
            </a:r>
            <a:r>
              <a:rPr lang="de-DE" sz="1400" dirty="0"/>
              <a:t> </a:t>
            </a:r>
            <a:r>
              <a:rPr lang="de-DE" sz="1400" dirty="0" err="1"/>
              <a:t>performance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266263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BF31F0-944A-4AFB-BA2E-4307F37EBC3C}"/>
              </a:ext>
            </a:extLst>
          </p:cNvPr>
          <p:cNvSpPr/>
          <p:nvPr/>
        </p:nvSpPr>
        <p:spPr>
          <a:xfrm>
            <a:off x="0" y="1314160"/>
            <a:ext cx="12192000" cy="506095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5D9924-F69B-42BC-86CF-276BCF3D2DBD}"/>
              </a:ext>
            </a:extLst>
          </p:cNvPr>
          <p:cNvSpPr/>
          <p:nvPr/>
        </p:nvSpPr>
        <p:spPr>
          <a:xfrm>
            <a:off x="0" y="-11402"/>
            <a:ext cx="12192000" cy="132556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8EA76D-5A2F-438E-8B61-AFEBF9D7641A}"/>
              </a:ext>
            </a:extLst>
          </p:cNvPr>
          <p:cNvSpPr txBox="1">
            <a:spLocks/>
          </p:cNvSpPr>
          <p:nvPr/>
        </p:nvSpPr>
        <p:spPr>
          <a:xfrm>
            <a:off x="599440" y="-22874"/>
            <a:ext cx="11592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CNN-Model Development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CFC3CB-FC79-4448-B3C4-786C4F3099C8}"/>
              </a:ext>
            </a:extLst>
          </p:cNvPr>
          <p:cNvSpPr/>
          <p:nvPr/>
        </p:nvSpPr>
        <p:spPr>
          <a:xfrm>
            <a:off x="0" y="6371416"/>
            <a:ext cx="12192000" cy="486584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98A2DEA-419E-46FE-88D2-B3A04D61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09/06/2021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A1554E4-BE50-4707-B8DD-AB38717B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CNN-Model for the Classification of Covid-19 X-Ray Images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CBC9AF3-136C-44A2-A5A6-FDF510C1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>
                <a:solidFill>
                  <a:schemeClr val="bg1"/>
                </a:solidFill>
              </a:rPr>
              <a:t>7</a:t>
            </a:fld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D728FF-9016-4E16-B279-42D29BBF079D}"/>
              </a:ext>
            </a:extLst>
          </p:cNvPr>
          <p:cNvSpPr txBox="1"/>
          <p:nvPr/>
        </p:nvSpPr>
        <p:spPr>
          <a:xfrm>
            <a:off x="599439" y="1503481"/>
            <a:ext cx="662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Improve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model</a:t>
            </a:r>
            <a:r>
              <a:rPr lang="de-DE" b="1" dirty="0"/>
              <a:t> </a:t>
            </a:r>
            <a:r>
              <a:rPr lang="de-DE" b="1" dirty="0" err="1"/>
              <a:t>performance</a:t>
            </a:r>
            <a:r>
              <a:rPr lang="de-DE" b="1" dirty="0"/>
              <a:t> </a:t>
            </a:r>
            <a:r>
              <a:rPr lang="de-DE" b="1" dirty="0" err="1"/>
              <a:t>by</a:t>
            </a:r>
            <a:r>
              <a:rPr lang="de-DE" b="1" dirty="0"/>
              <a:t> </a:t>
            </a:r>
            <a:r>
              <a:rPr lang="de-DE" b="1" dirty="0" err="1"/>
              <a:t>tuning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Hyperparameters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04808B-5DD2-4EDF-9026-C6EA5AC46479}"/>
              </a:ext>
            </a:extLst>
          </p:cNvPr>
          <p:cNvSpPr txBox="1"/>
          <p:nvPr/>
        </p:nvSpPr>
        <p:spPr>
          <a:xfrm>
            <a:off x="481920" y="2234187"/>
            <a:ext cx="6925312" cy="249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Python-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b="1" dirty="0"/>
              <a:t>Keras Tuner</a:t>
            </a:r>
            <a:r>
              <a:rPr lang="de-DE" dirty="0"/>
              <a:t>, different </a:t>
            </a:r>
            <a:r>
              <a:rPr lang="de-DE" dirty="0" err="1"/>
              <a:t>combinations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hyperparameters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 [6]:</a:t>
            </a:r>
          </a:p>
          <a:p>
            <a:pPr marL="742950" lvl="1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dense_layer</a:t>
            </a:r>
            <a:r>
              <a:rPr lang="de-DE" dirty="0"/>
              <a:t> = [64, 128], </a:t>
            </a:r>
            <a:r>
              <a:rPr lang="de-DE" dirty="0" err="1"/>
              <a:t>dropout_rate</a:t>
            </a:r>
            <a:r>
              <a:rPr lang="de-DE" dirty="0"/>
              <a:t> = [0.2, 0.3, 0.4, 0.5], </a:t>
            </a:r>
            <a:r>
              <a:rPr lang="de-DE" dirty="0" err="1"/>
              <a:t>learning_rate</a:t>
            </a:r>
            <a:r>
              <a:rPr lang="de-DE" dirty="0"/>
              <a:t> = [0.0001, 0.001, 0.01] 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In total, 50 different hyperparameter-</a:t>
            </a:r>
            <a:r>
              <a:rPr lang="de-DE" dirty="0" err="1"/>
              <a:t>combinations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tested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picked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DE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069F05-9677-433F-8C91-B5064C57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00" y="1645200"/>
            <a:ext cx="4402080" cy="36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670DBD-C29C-4FD8-8A09-EFEE71E0721F}"/>
              </a:ext>
            </a:extLst>
          </p:cNvPr>
          <p:cNvSpPr txBox="1"/>
          <p:nvPr/>
        </p:nvSpPr>
        <p:spPr>
          <a:xfrm>
            <a:off x="9275234" y="5231904"/>
            <a:ext cx="1413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Accuracy</a:t>
            </a:r>
            <a:r>
              <a:rPr lang="de-DE" sz="1400" dirty="0"/>
              <a:t> = 0.83</a:t>
            </a:r>
            <a:endParaRPr lang="en-DE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E3A0D2-81B0-4554-B835-E14439E2F7D5}"/>
              </a:ext>
            </a:extLst>
          </p:cNvPr>
          <p:cNvSpPr/>
          <p:nvPr/>
        </p:nvSpPr>
        <p:spPr>
          <a:xfrm>
            <a:off x="0" y="5324404"/>
            <a:ext cx="12191999" cy="9507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2D034EA-DE4F-48EC-A054-8F2DE658414F}"/>
              </a:ext>
            </a:extLst>
          </p:cNvPr>
          <p:cNvSpPr txBox="1"/>
          <p:nvPr/>
        </p:nvSpPr>
        <p:spPr>
          <a:xfrm>
            <a:off x="659972" y="5247062"/>
            <a:ext cx="9309955" cy="1105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Precision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0.65 </a:t>
            </a:r>
            <a:r>
              <a:rPr lang="de-DE" dirty="0" err="1"/>
              <a:t>to</a:t>
            </a:r>
            <a:r>
              <a:rPr lang="de-DE" dirty="0"/>
              <a:t> 0.69 and </a:t>
            </a:r>
            <a:r>
              <a:rPr lang="de-DE" dirty="0" err="1"/>
              <a:t>recall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increased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0.93 </a:t>
            </a:r>
            <a:r>
              <a:rPr lang="de-DE" dirty="0" err="1"/>
              <a:t>to</a:t>
            </a:r>
            <a:r>
              <a:rPr lang="de-DE" dirty="0"/>
              <a:t> 0.98.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out </a:t>
            </a:r>
            <a:r>
              <a:rPr lang="de-DE" dirty="0" err="1"/>
              <a:t>of</a:t>
            </a:r>
            <a:r>
              <a:rPr lang="de-DE" dirty="0"/>
              <a:t> 100 COVID-19-positive </a:t>
            </a:r>
            <a:r>
              <a:rPr lang="de-DE" dirty="0" err="1"/>
              <a:t>cases</a:t>
            </a:r>
            <a:r>
              <a:rPr lang="de-DE" dirty="0"/>
              <a:t>, 2 </a:t>
            </a:r>
            <a:r>
              <a:rPr lang="de-DE" dirty="0" err="1"/>
              <a:t>cases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missed</a:t>
            </a:r>
            <a:r>
              <a:rPr lang="de-DE" dirty="0"/>
              <a:t>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negatives </a:t>
            </a:r>
            <a:r>
              <a:rPr lang="de-DE" dirty="0" err="1"/>
              <a:t>is</a:t>
            </a:r>
            <a:r>
              <a:rPr lang="de-DE" dirty="0"/>
              <a:t> still high.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3436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BF31F0-944A-4AFB-BA2E-4307F37EBC3C}"/>
              </a:ext>
            </a:extLst>
          </p:cNvPr>
          <p:cNvSpPr/>
          <p:nvPr/>
        </p:nvSpPr>
        <p:spPr>
          <a:xfrm>
            <a:off x="0" y="1314160"/>
            <a:ext cx="12192000" cy="506095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5D9924-F69B-42BC-86CF-276BCF3D2DBD}"/>
              </a:ext>
            </a:extLst>
          </p:cNvPr>
          <p:cNvSpPr/>
          <p:nvPr/>
        </p:nvSpPr>
        <p:spPr>
          <a:xfrm>
            <a:off x="0" y="-11402"/>
            <a:ext cx="12192000" cy="132556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8EA76D-5A2F-438E-8B61-AFEBF9D7641A}"/>
              </a:ext>
            </a:extLst>
          </p:cNvPr>
          <p:cNvSpPr txBox="1">
            <a:spLocks/>
          </p:cNvSpPr>
          <p:nvPr/>
        </p:nvSpPr>
        <p:spPr>
          <a:xfrm>
            <a:off x="599440" y="-22874"/>
            <a:ext cx="11592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Summary and Outlook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923133-E1CC-4436-917C-B57CC28B4587}"/>
              </a:ext>
            </a:extLst>
          </p:cNvPr>
          <p:cNvSpPr txBox="1"/>
          <p:nvPr/>
        </p:nvSpPr>
        <p:spPr>
          <a:xfrm>
            <a:off x="516466" y="1778000"/>
            <a:ext cx="10176934" cy="387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e-DE" b="1" dirty="0"/>
              <a:t>Summary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A CNN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X-</a:t>
            </a:r>
            <a:r>
              <a:rPr lang="de-DE" dirty="0" err="1"/>
              <a:t>rays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detect</a:t>
            </a:r>
            <a:r>
              <a:rPr lang="de-DE" dirty="0"/>
              <a:t> an </a:t>
            </a:r>
            <a:r>
              <a:rPr lang="de-DE" dirty="0" err="1"/>
              <a:t>infection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COVID-19.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The CNN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Keras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hyperparameters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Keras Tuner.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Through </a:t>
            </a:r>
            <a:r>
              <a:rPr lang="de-DE" dirty="0" err="1"/>
              <a:t>hyperparameter</a:t>
            </a:r>
            <a:r>
              <a:rPr lang="de-DE" dirty="0"/>
              <a:t> </a:t>
            </a:r>
            <a:r>
              <a:rPr lang="de-DE" dirty="0" err="1"/>
              <a:t>tuning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negative </a:t>
            </a:r>
            <a:r>
              <a:rPr lang="de-DE" dirty="0" err="1"/>
              <a:t>identifications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7 </a:t>
            </a:r>
            <a:r>
              <a:rPr lang="de-DE" dirty="0" err="1"/>
              <a:t>to</a:t>
            </a:r>
            <a:r>
              <a:rPr lang="de-DE" dirty="0"/>
              <a:t> 2 per 100 COVID-19-positve </a:t>
            </a:r>
            <a:r>
              <a:rPr lang="de-DE" dirty="0" err="1"/>
              <a:t>samples</a:t>
            </a:r>
            <a:r>
              <a:rPr lang="de-DE" dirty="0"/>
              <a:t>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perfect</a:t>
            </a:r>
            <a:r>
              <a:rPr lang="de-DE" dirty="0"/>
              <a:t> and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radiologist</a:t>
            </a:r>
            <a:r>
              <a:rPr lang="de-DE" dirty="0"/>
              <a:t> in </a:t>
            </a:r>
            <a:r>
              <a:rPr lang="de-DE" dirty="0" err="1"/>
              <a:t>classifying</a:t>
            </a:r>
            <a:r>
              <a:rPr lang="de-DE" dirty="0"/>
              <a:t> COVID-19-patients.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25000"/>
              </a:lnSpc>
            </a:pPr>
            <a:r>
              <a:rPr lang="de-DE" b="1" dirty="0"/>
              <a:t>Outlook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/>
              <a:t>Further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hyperparameters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widening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</a:t>
            </a:r>
            <a:endParaRPr lang="en-DE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CFC3CB-FC79-4448-B3C4-786C4F3099C8}"/>
              </a:ext>
            </a:extLst>
          </p:cNvPr>
          <p:cNvSpPr/>
          <p:nvPr/>
        </p:nvSpPr>
        <p:spPr>
          <a:xfrm>
            <a:off x="0" y="6371416"/>
            <a:ext cx="12192000" cy="486584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98A2DEA-419E-46FE-88D2-B3A04D61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09/06/2021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A1554E4-BE50-4707-B8DD-AB38717B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CNN-Model for the Classification of Covid-19 X-Ray Images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CBC9AF3-136C-44A2-A5A6-FDF510C1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>
                <a:solidFill>
                  <a:schemeClr val="bg1"/>
                </a:solidFill>
              </a:rPr>
              <a:t>8</a:t>
            </a:fld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0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ABF31F0-944A-4AFB-BA2E-4307F37EBC3C}"/>
              </a:ext>
            </a:extLst>
          </p:cNvPr>
          <p:cNvSpPr/>
          <p:nvPr/>
        </p:nvSpPr>
        <p:spPr>
          <a:xfrm>
            <a:off x="0" y="1314160"/>
            <a:ext cx="12192000" cy="5060950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5D9924-F69B-42BC-86CF-276BCF3D2DBD}"/>
              </a:ext>
            </a:extLst>
          </p:cNvPr>
          <p:cNvSpPr/>
          <p:nvPr/>
        </p:nvSpPr>
        <p:spPr>
          <a:xfrm>
            <a:off x="0" y="-11402"/>
            <a:ext cx="12192000" cy="132556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98EA76D-5A2F-438E-8B61-AFEBF9D7641A}"/>
              </a:ext>
            </a:extLst>
          </p:cNvPr>
          <p:cNvSpPr txBox="1">
            <a:spLocks/>
          </p:cNvSpPr>
          <p:nvPr/>
        </p:nvSpPr>
        <p:spPr>
          <a:xfrm>
            <a:off x="599440" y="-22874"/>
            <a:ext cx="115925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bg1"/>
                </a:solidFill>
              </a:rPr>
              <a:t>References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CFC3CB-FC79-4448-B3C4-786C4F3099C8}"/>
              </a:ext>
            </a:extLst>
          </p:cNvPr>
          <p:cNvSpPr/>
          <p:nvPr/>
        </p:nvSpPr>
        <p:spPr>
          <a:xfrm>
            <a:off x="0" y="6371416"/>
            <a:ext cx="12192000" cy="486584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softEdge rad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98A2DEA-419E-46FE-88D2-B3A04D61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DE" dirty="0">
                <a:solidFill>
                  <a:schemeClr val="bg1"/>
                </a:solidFill>
              </a:rPr>
              <a:t>09/06/2021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A1554E4-BE50-4707-B8DD-AB38717B9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CNN-Model for the Classification of Covid-19 X-Ray Images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CBC9AF3-136C-44A2-A5A6-FDF510C1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E3486-ECF1-4B1A-8F5C-3387C241D679}" type="slidenum">
              <a:rPr lang="en-DE" smtClean="0">
                <a:solidFill>
                  <a:schemeClr val="bg1"/>
                </a:solidFill>
              </a:rPr>
              <a:t>9</a:t>
            </a:fld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B87CA-A018-446E-BAAD-48B980BB1FF5}"/>
              </a:ext>
            </a:extLst>
          </p:cNvPr>
          <p:cNvSpPr txBox="1"/>
          <p:nvPr/>
        </p:nvSpPr>
        <p:spPr>
          <a:xfrm>
            <a:off x="599440" y="1589499"/>
            <a:ext cx="10229850" cy="3875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de-DE" dirty="0"/>
              <a:t>[1] </a:t>
            </a:r>
            <a:r>
              <a:rPr lang="de-DE" dirty="0">
                <a:hlinkClick r:id="rId2"/>
              </a:rPr>
              <a:t>https://www.kaggle.com/paultimothymooney/chest-xray-pneumonia</a:t>
            </a:r>
            <a:r>
              <a:rPr lang="de-DE" dirty="0"/>
              <a:t> </a:t>
            </a:r>
          </a:p>
          <a:p>
            <a:pPr>
              <a:lnSpc>
                <a:spcPct val="125000"/>
              </a:lnSpc>
            </a:pPr>
            <a:r>
              <a:rPr lang="de-DE" dirty="0"/>
              <a:t>[2] </a:t>
            </a:r>
            <a:r>
              <a:rPr lang="de-DE" dirty="0">
                <a:hlinkClick r:id="rId3"/>
              </a:rPr>
              <a:t>https://github.com/ieee8023/covid-chestxray-dataset</a:t>
            </a:r>
            <a:endParaRPr lang="de-DE" dirty="0"/>
          </a:p>
          <a:p>
            <a:pPr>
              <a:lnSpc>
                <a:spcPct val="125000"/>
              </a:lnSpc>
            </a:pPr>
            <a:r>
              <a:rPr lang="de-DE" dirty="0"/>
              <a:t>[3] </a:t>
            </a:r>
            <a:r>
              <a:rPr lang="de-DE" dirty="0">
                <a:hlinkClick r:id="rId4"/>
              </a:rPr>
              <a:t>https://cs231n.github.io/convolutional-networks/</a:t>
            </a:r>
            <a:endParaRPr lang="de-DE" dirty="0"/>
          </a:p>
          <a:p>
            <a:pPr>
              <a:lnSpc>
                <a:spcPct val="125000"/>
              </a:lnSpc>
            </a:pPr>
            <a:r>
              <a:rPr lang="de-DE" dirty="0"/>
              <a:t>[4] </a:t>
            </a:r>
            <a:r>
              <a:rPr lang="de-DE" dirty="0">
                <a:hlinkClick r:id="rId5"/>
              </a:rPr>
              <a:t>https://keras.io/getting_started/</a:t>
            </a:r>
            <a:endParaRPr lang="de-DE" dirty="0"/>
          </a:p>
          <a:p>
            <a:pPr>
              <a:lnSpc>
                <a:spcPct val="125000"/>
              </a:lnSpc>
            </a:pPr>
            <a:r>
              <a:rPr lang="de-DE" dirty="0"/>
              <a:t>[5] </a:t>
            </a:r>
            <a:r>
              <a:rPr lang="de-DE" dirty="0">
                <a:hlinkClick r:id="rId6"/>
              </a:rPr>
              <a:t>https://scikit-learn.org/stable/auto_examples/model_selection/plot_precision_recall.html</a:t>
            </a:r>
            <a:endParaRPr lang="de-DE" dirty="0"/>
          </a:p>
          <a:p>
            <a:pPr>
              <a:lnSpc>
                <a:spcPct val="125000"/>
              </a:lnSpc>
            </a:pPr>
            <a:r>
              <a:rPr lang="de-DE" dirty="0"/>
              <a:t>[6] </a:t>
            </a:r>
            <a:r>
              <a:rPr lang="de-DE" dirty="0">
                <a:hlinkClick r:id="rId7"/>
              </a:rPr>
              <a:t>https://keras-team.github.io/keras-tuner/</a:t>
            </a:r>
            <a:endParaRPr lang="de-DE" dirty="0"/>
          </a:p>
          <a:p>
            <a:pPr>
              <a:lnSpc>
                <a:spcPct val="125000"/>
              </a:lnSpc>
            </a:pPr>
            <a:endParaRPr lang="en-DE" dirty="0"/>
          </a:p>
          <a:p>
            <a:pPr>
              <a:lnSpc>
                <a:spcPct val="125000"/>
              </a:lnSpc>
            </a:pPr>
            <a:r>
              <a:rPr lang="de-DE" dirty="0"/>
              <a:t>More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CNN in COVID-19 X-</a:t>
            </a:r>
            <a:r>
              <a:rPr lang="de-DE" dirty="0" err="1"/>
              <a:t>ray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: </a:t>
            </a:r>
            <a:r>
              <a:rPr lang="de-DE" dirty="0">
                <a:hlinkClick r:id="rId8"/>
              </a:rPr>
              <a:t>https://www.medrxiv.org/content/10.1101/2020.08.20.20178913v2.full.pdf</a:t>
            </a:r>
            <a:endParaRPr lang="de-DE" dirty="0"/>
          </a:p>
          <a:p>
            <a:pPr>
              <a:lnSpc>
                <a:spcPct val="125000"/>
              </a:lnSpc>
            </a:pPr>
            <a:endParaRPr lang="de-DE" dirty="0"/>
          </a:p>
          <a:p>
            <a:pPr>
              <a:lnSpc>
                <a:spcPct val="125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82247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947</Words>
  <Application>Microsoft Office PowerPoint</Application>
  <PresentationFormat>Widescreen</PresentationFormat>
  <Paragraphs>121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CNN-Model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CNN model for the Classification of Covid  X-Ray images</dc:title>
  <dc:creator>Peter Phan Nguyen</dc:creator>
  <cp:lastModifiedBy>Peter Phan Nguyen</cp:lastModifiedBy>
  <cp:revision>103</cp:revision>
  <dcterms:created xsi:type="dcterms:W3CDTF">2021-06-07T03:06:50Z</dcterms:created>
  <dcterms:modified xsi:type="dcterms:W3CDTF">2021-06-12T04:02:40Z</dcterms:modified>
</cp:coreProperties>
</file>